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256" r:id="rId3"/>
    <p:sldId id="350" r:id="rId4"/>
    <p:sldId id="1216" r:id="rId5"/>
    <p:sldId id="1178" r:id="rId6"/>
    <p:sldId id="1196" r:id="rId7"/>
    <p:sldId id="1289" r:id="rId8"/>
    <p:sldId id="1290" r:id="rId9"/>
    <p:sldId id="1206" r:id="rId10"/>
    <p:sldId id="1207" r:id="rId11"/>
    <p:sldId id="1214" r:id="rId12"/>
    <p:sldId id="1215" r:id="rId13"/>
    <p:sldId id="1236" r:id="rId14"/>
    <p:sldId id="1222" r:id="rId15"/>
    <p:sldId id="1237" r:id="rId16"/>
    <p:sldId id="1238" r:id="rId17"/>
    <p:sldId id="1239" r:id="rId18"/>
    <p:sldId id="1240" r:id="rId19"/>
    <p:sldId id="1241" r:id="rId20"/>
    <p:sldId id="1242" r:id="rId21"/>
    <p:sldId id="1243" r:id="rId22"/>
    <p:sldId id="1253" r:id="rId23"/>
    <p:sldId id="1254" r:id="rId24"/>
    <p:sldId id="1217" r:id="rId25"/>
    <p:sldId id="1219" r:id="rId26"/>
    <p:sldId id="1224" r:id="rId27"/>
    <p:sldId id="1223" r:id="rId28"/>
    <p:sldId id="1225" r:id="rId29"/>
    <p:sldId id="1226" r:id="rId30"/>
    <p:sldId id="1229" r:id="rId31"/>
    <p:sldId id="1230" r:id="rId32"/>
    <p:sldId id="1252" r:id="rId33"/>
    <p:sldId id="1227" r:id="rId34"/>
    <p:sldId id="1228" r:id="rId35"/>
    <p:sldId id="1231" r:id="rId36"/>
    <p:sldId id="1232" r:id="rId37"/>
    <p:sldId id="1234" r:id="rId38"/>
    <p:sldId id="1235" r:id="rId39"/>
    <p:sldId id="1244" r:id="rId40"/>
    <p:sldId id="1245" r:id="rId41"/>
    <p:sldId id="1246" r:id="rId42"/>
    <p:sldId id="1247" r:id="rId43"/>
    <p:sldId id="1248" r:id="rId44"/>
    <p:sldId id="1249" r:id="rId45"/>
    <p:sldId id="1250" r:id="rId46"/>
    <p:sldId id="1258" r:id="rId47"/>
    <p:sldId id="1259" r:id="rId48"/>
    <p:sldId id="1286" r:id="rId49"/>
    <p:sldId id="1287" r:id="rId50"/>
    <p:sldId id="1278" r:id="rId51"/>
    <p:sldId id="1260" r:id="rId52"/>
    <p:sldId id="1261" r:id="rId53"/>
    <p:sldId id="1280" r:id="rId54"/>
    <p:sldId id="128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"/>
    <p:restoredTop sz="82845"/>
  </p:normalViewPr>
  <p:slideViewPr>
    <p:cSldViewPr snapToGrid="0" snapToObjects="1">
      <p:cViewPr varScale="1">
        <p:scale>
          <a:sx n="170" d="100"/>
          <a:sy n="170" d="100"/>
        </p:scale>
        <p:origin x="2176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20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2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50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6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73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7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66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9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82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0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5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8.png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3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3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3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8.tiff"/><Relationship Id="rId7" Type="http://schemas.openxmlformats.org/officeDocument/2006/relationships/image" Target="../media/image4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9.tiff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58.tiff"/><Relationship Id="rId4" Type="http://schemas.openxmlformats.org/officeDocument/2006/relationships/image" Target="../media/image38.tiff"/><Relationship Id="rId9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81.png"/><Relationship Id="rId4" Type="http://schemas.openxmlformats.org/officeDocument/2006/relationships/image" Target="../media/image33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6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tiff"/><Relationship Id="rId5" Type="http://schemas.openxmlformats.org/officeDocument/2006/relationships/image" Target="../media/image2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tiff"/><Relationship Id="rId4" Type="http://schemas.openxmlformats.org/officeDocument/2006/relationships/hyperlink" Target="https://towardsdatascience.com/activation-functions-neural-networks-1cbd9f8d91d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tiff"/><Relationship Id="rId4" Type="http://schemas.openxmlformats.org/officeDocument/2006/relationships/image" Target="../media/image69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tiff"/><Relationship Id="rId5" Type="http://schemas.openxmlformats.org/officeDocument/2006/relationships/image" Target="../media/image70.tiff"/><Relationship Id="rId4" Type="http://schemas.openxmlformats.org/officeDocument/2006/relationships/image" Target="../media/image6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19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 rotWithShape="0">
                <a:blip r:embed="rId3"/>
                <a:stretch>
                  <a:fillRect l="-1043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 rotWithShape="0">
                <a:blip r:embed="rId4"/>
                <a:stretch>
                  <a:fillRect b="-10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33E0899-640F-E848-A4E7-7142383FAF9F}"/>
                  </a:ext>
                </a:extLst>
              </p:cNvPr>
              <p:cNvSpPr/>
              <p:nvPr/>
            </p:nvSpPr>
            <p:spPr>
              <a:xfrm>
                <a:off x="7047809" y="2780499"/>
                <a:ext cx="4541519" cy="12970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Instead of storing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we can store “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support vectors</a:t>
                </a:r>
                <a:r>
                  <a:rPr lang="en-US" sz="2000" dirty="0"/>
                  <a:t>” (points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) and make predictions accordingly.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33E0899-640F-E848-A4E7-7142383FA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09" y="2780499"/>
                <a:ext cx="4541519" cy="1297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BC9A37-4201-924F-8E14-AC4CE9EA4CC4}"/>
              </a:ext>
            </a:extLst>
          </p:cNvPr>
          <p:cNvCxnSpPr>
            <a:cxnSpLocks/>
          </p:cNvCxnSpPr>
          <p:nvPr/>
        </p:nvCxnSpPr>
        <p:spPr>
          <a:xfrm flipV="1">
            <a:off x="6400800" y="4038912"/>
            <a:ext cx="411480" cy="51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47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Inner products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  <a:blipFill>
                <a:blip r:embed="rId2"/>
                <a:stretch>
                  <a:fillRect l="-241" t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3F4730-ADB4-0D47-ACDA-600573CFF2F6}"/>
              </a:ext>
            </a:extLst>
          </p:cNvPr>
          <p:cNvSpPr/>
          <p:nvPr/>
        </p:nvSpPr>
        <p:spPr>
          <a:xfrm>
            <a:off x="541810" y="5343675"/>
            <a:ext cx="1738184" cy="6343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 in the last lecture: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965" t="-3117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289152" y="4130696"/>
            <a:ext cx="929390" cy="71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/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Kernel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A3DEB4-5E7E-834D-80AB-0EF5D89AFAB3}"/>
              </a:ext>
            </a:extLst>
          </p:cNvPr>
          <p:cNvSpPr/>
          <p:nvPr/>
        </p:nvSpPr>
        <p:spPr>
          <a:xfrm>
            <a:off x="1289152" y="6253531"/>
            <a:ext cx="1634157" cy="4786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kernel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/>
              <p:cNvSpPr/>
              <p:nvPr/>
            </p:nvSpPr>
            <p:spPr>
              <a:xfrm>
                <a:off x="6619380" y="1368757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380" y="1368757"/>
                <a:ext cx="4681393" cy="1130522"/>
              </a:xfrm>
              <a:prstGeom prst="roundRect">
                <a:avLst/>
              </a:prstGeom>
              <a:blipFill>
                <a:blip r:embed="rId3"/>
                <a:stretch>
                  <a:fillRect l="-809" r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We 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is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illustrative purpose, make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  <a:blipFill>
                <a:blip r:embed="rId3"/>
                <a:stretch>
                  <a:fillRect l="-1038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41" y="-92102"/>
            <a:ext cx="10515600" cy="1325563"/>
          </a:xfrm>
        </p:spPr>
        <p:txBody>
          <a:bodyPr/>
          <a:lstStyle/>
          <a:p>
            <a:r>
              <a:rPr lang="en-US" dirty="0"/>
              <a:t>Summary of What We Talked About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000" b="1" u="sng" dirty="0">
                    <a:solidFill>
                      <a:schemeClr val="bg1"/>
                    </a:solidFill>
                  </a:rPr>
                  <a:t>Hard-Margin SVM (Separable Data)</a:t>
                </a:r>
                <a:br>
                  <a:rPr lang="en-US" sz="2000" b="1" i="1" u="sng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Soft-Margin SVM (Tolerate Noise)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rgbClr val="FFFF00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  <a:blipFill>
                <a:blip r:embed="rId4"/>
                <a:stretch>
                  <a:fillRect t="-2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Kernel Formulation of Hard-Margin SVM</a:t>
                </a:r>
              </a:p>
              <a:p>
                <a:endParaRPr lang="en-US" sz="1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  <a:blipFill>
                <a:blip r:embed="rId5"/>
                <a:stretch>
                  <a:fillRect t="-2419" b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076122" y="1149736"/>
            <a:ext cx="1866514" cy="1556977"/>
            <a:chOff x="7493003" y="3369721"/>
            <a:chExt cx="3037967" cy="25341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530" y="3116520"/>
            <a:ext cx="1498854" cy="14875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443" y="3116520"/>
            <a:ext cx="1473873" cy="1487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775" y="4866931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0349-C819-134C-8779-746E0AE9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2F0E-3664-944D-9EF3-391CBB82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class on Nov 22 (Tuesday): The day before the thanksgiving break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Homework 4 was due yesterday</a:t>
            </a:r>
          </a:p>
          <a:p>
            <a:r>
              <a:rPr lang="en-US" dirty="0"/>
              <a:t>Homework 5 will be announced later today or tomorrow</a:t>
            </a:r>
          </a:p>
          <a:p>
            <a:pPr lvl="1"/>
            <a:r>
              <a:rPr lang="en-US" dirty="0"/>
              <a:t>This will be our last assignment</a:t>
            </a:r>
          </a:p>
          <a:p>
            <a:pPr lvl="1"/>
            <a:r>
              <a:rPr lang="en-US" dirty="0"/>
              <a:t>Keep track of your own late days</a:t>
            </a:r>
          </a:p>
          <a:p>
            <a:pPr lvl="2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2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pPr lvl="2"/>
            <a:endParaRPr lang="en-US" dirty="0"/>
          </a:p>
          <a:p>
            <a:r>
              <a:rPr lang="en-US" dirty="0"/>
              <a:t>Please ask course-related questions on Piazza</a:t>
            </a:r>
          </a:p>
          <a:p>
            <a:pPr lvl="1"/>
            <a:r>
              <a:rPr lang="en-US" dirty="0"/>
              <a:t>I have been very behind on emails and don’t open all emails</a:t>
            </a:r>
          </a:p>
          <a:p>
            <a:pPr lvl="1"/>
            <a:r>
              <a:rPr lang="en-US" dirty="0"/>
              <a:t>However, I’ll try to check Piazza regularly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0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Version of 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0" dirty="0"/>
              </a:p>
              <a:p>
                <a:r>
                  <a:rPr lang="en-US" dirty="0"/>
                  <a:t>Kernel Version of 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It can be obtained by similar procedure as hard-margin version</a:t>
                </a:r>
              </a:p>
              <a:p>
                <a:pPr lvl="1"/>
                <a:r>
                  <a:rPr lang="en-US" dirty="0"/>
                  <a:t>We can obtain the same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  <a:blipFill rotWithShape="0">
                <a:blip r:embed="rId2"/>
                <a:stretch>
                  <a:fillRect l="-1043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  <a:blipFill>
                <a:blip r:embed="rId3"/>
                <a:stretch>
                  <a:fillRect t="-25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Utilizing complementary slackness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0&lt;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“margin” support vector</a:t>
                </a:r>
                <a:r>
                  <a:rPr lang="en-US" dirty="0"/>
                  <a:t>	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“non-margin” support vector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2"/>
                <a:stretch>
                  <a:fillRect l="-1086" t="-2934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153" y="4862813"/>
            <a:ext cx="1839621" cy="1829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/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  <a:blipFill>
                <a:blip r:embed="rId4"/>
                <a:stretch>
                  <a:fillRect t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/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  <a:blipFill>
                <a:blip r:embed="rId5"/>
                <a:stretch>
                  <a:fillRect t="-18478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9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A07D-87DE-9C41-9342-F2B1423F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"/>
            <a:ext cx="10515600" cy="1325563"/>
          </a:xfrm>
        </p:spPr>
        <p:txBody>
          <a:bodyPr/>
          <a:lstStyle/>
          <a:p>
            <a:r>
              <a:rPr lang="en-US" dirty="0"/>
              <a:t>Another Look at Primal vs. 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</p:spPr>
            <p:txBody>
              <a:bodyPr/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  <a:blipFill>
                <a:blip r:embed="rId2"/>
                <a:stretch>
                  <a:fillRect l="-233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/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96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/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Dual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 is a support vector)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  <a:blipFill>
                <a:blip r:embed="rId5"/>
                <a:stretch>
                  <a:fillRect l="-1679" t="-3137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Primal view of SVM (</a:t>
                </a:r>
                <a:r>
                  <a:rPr lang="en-US" dirty="0">
                    <a:solidFill>
                      <a:schemeClr val="accent2"/>
                    </a:solidFill>
                  </a:rPr>
                  <a:t>parametric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are learning the weights for SVM,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When using RBF Kernel, there are infinite number of parameters</a:t>
                </a:r>
              </a:p>
              <a:p>
                <a:r>
                  <a:rPr lang="en-US" b="0" dirty="0"/>
                  <a:t>Dual kernel view of SVM (</a:t>
                </a:r>
                <a:r>
                  <a:rPr lang="en-US" b="0" dirty="0">
                    <a:solidFill>
                      <a:schemeClr val="accent2"/>
                    </a:solidFill>
                  </a:rPr>
                  <a:t>nonparametric</a:t>
                </a:r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We are learning the support vectors, and use those for prediction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  <a:blipFill>
                <a:blip r:embed="rId6"/>
                <a:stretch>
                  <a:fillRect l="-1044" t="-6790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3BB9-1E74-F94C-9448-40A05EE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 and 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Kernel SVM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characterize a hypothesis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Radial Basis Functions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dirty="0"/>
                  <a:t>to characterize a hypothesis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523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820599-0C78-4D49-84A8-AD4EC0D1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94" y="4561618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E933C-F7AA-0A43-B0BD-0F92589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4" y="1825625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2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is 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Note that we have changed back to our original notations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5272" y="4001294"/>
                <a:ext cx="4250990" cy="203498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800" dirty="0"/>
                  <a:t>Linear separator</a:t>
                </a:r>
              </a:p>
              <a:p>
                <a:pPr/>
                <a:br>
                  <a:rPr lang="en-US" sz="5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𝑠𝑖𝑔𝑛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272" y="4001294"/>
                <a:ext cx="4250990" cy="2034988"/>
              </a:xfrm>
              <a:prstGeom prst="roundRect">
                <a:avLst/>
              </a:prstGeom>
              <a:blipFill>
                <a:blip r:embed="rId3"/>
                <a:stretch>
                  <a:fillRect t="-1852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251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</p:spPr>
            <p:txBody>
              <a:bodyPr/>
              <a:lstStyle/>
              <a:p>
                <a:r>
                  <a:rPr lang="en-US" dirty="0"/>
                  <a:t>What is 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Graphical representation of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  <a:blipFill rotWithShape="0">
                <a:blip r:embed="rId2"/>
                <a:stretch>
                  <a:fillRect l="-155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75162" y="4309170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43" y="4053232"/>
            <a:ext cx="4168257" cy="25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Perceptron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843" y="2411569"/>
            <a:ext cx="6541957" cy="3435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Mark I Perceptron machine, the first implementation of the perceptron algorithm.  (From Wikipedia)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“the embryo of an electronic computer that [the Navy] expects will be able to walk, talk, see, write, reproduce itself and be conscious of its existence.”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[1958]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2" y="1690688"/>
            <a:ext cx="396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3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8656"/>
            <a:ext cx="5697511" cy="3466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306130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306130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5"/>
          <p:cNvSpPr/>
          <p:nvPr/>
        </p:nvSpPr>
        <p:spPr>
          <a:xfrm>
            <a:off x="7225258" y="4001294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77658" y="4153694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25258" y="4743300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17566" y="558403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3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8656"/>
            <a:ext cx="5697511" cy="3466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177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851941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NOT(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851941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6667" r="-2418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48" t="-6667" r="-152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78582" y="5246557"/>
            <a:ext cx="2021234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96199" y="4810124"/>
            <a:ext cx="1158801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20381" y="4789217"/>
            <a:ext cx="102869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96199" y="4138342"/>
            <a:ext cx="282501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NOT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762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513100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513100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6667" r="-2418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48" t="-6667" r="-152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78582" y="5246557"/>
            <a:ext cx="2021234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96199" y="4810124"/>
            <a:ext cx="1158801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20381" y="4789217"/>
            <a:ext cx="102869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96199" y="4138342"/>
            <a:ext cx="282501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NOT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237449" y="353962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6199" y="4280990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38680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145C9-F484-DB4C-B510-9B1C5CA6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How to Implement OR and XOR?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A3290-F8F5-804D-AB1E-852AC85F0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A3290-F8F5-804D-AB1E-852AC85F0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7C6166-45C6-5C41-8AB6-43BC5A95F2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52677"/>
                  </p:ext>
                </p:extLst>
              </p:nvPr>
            </p:nvGraphicFramePr>
            <p:xfrm>
              <a:off x="1001873" y="3532350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7C6166-45C6-5C41-8AB6-43BC5A95F2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52677"/>
                  </p:ext>
                </p:extLst>
              </p:nvPr>
            </p:nvGraphicFramePr>
            <p:xfrm>
              <a:off x="1001873" y="3532350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897" r="-361818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3333" t="-6897" r="-20151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366" t="-6897" r="-1527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BCF986-7FC4-E24E-81D6-6BEBBF58B9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2298" y="2829476"/>
                <a:ext cx="595229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BCF986-7FC4-E24E-81D6-6BEBBF58B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298" y="2829476"/>
                <a:ext cx="5952298" cy="4351338"/>
              </a:xfrm>
              <a:prstGeom prst="rect">
                <a:avLst/>
              </a:prstGeom>
              <a:blipFill>
                <a:blip r:embed="rId4"/>
                <a:stretch>
                  <a:fillRect l="-170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B0E18E-8B75-A04F-8799-38AB08DE1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732282"/>
                  </p:ext>
                </p:extLst>
              </p:nvPr>
            </p:nvGraphicFramePr>
            <p:xfrm>
              <a:off x="6365971" y="3491161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B0E18E-8B75-A04F-8799-38AB08DE1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732282"/>
                  </p:ext>
                </p:extLst>
              </p:nvPr>
            </p:nvGraphicFramePr>
            <p:xfrm>
              <a:off x="6365971" y="3491161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18" t="-6897" r="-360000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6154" t="-6897" r="-20461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2366" t="-6897" r="-1527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96530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48828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48828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0542" y="415671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949" y="4736188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2852" y="5505497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8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415553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415553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00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622601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622601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0542" y="415671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949" y="4736188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2852" y="5505497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630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6095999" y="3069252"/>
            <a:ext cx="56066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impossible</a:t>
            </a:r>
            <a:r>
              <a:rPr lang="en-US" sz="2400" dirty="0"/>
              <a:t> to implement XOR </a:t>
            </a:r>
          </a:p>
          <a:p>
            <a:r>
              <a:rPr lang="en-US" sz="2400" dirty="0"/>
              <a:t>using a single perceptron</a:t>
            </a:r>
          </a:p>
          <a:p>
            <a:r>
              <a:rPr lang="en-US" sz="2400" dirty="0"/>
              <a:t>(draw the points in the 2-D space, </a:t>
            </a:r>
          </a:p>
          <a:p>
            <a:r>
              <a:rPr lang="en-US" sz="2400" dirty="0"/>
              <a:t>you will see they are not linearly separable)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5999" y="5145495"/>
            <a:ext cx="4452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Stronger version:</a:t>
            </a:r>
            <a:br>
              <a:rPr lang="en-US" sz="2400" dirty="0"/>
            </a:br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impossible</a:t>
            </a:r>
            <a:r>
              <a:rPr lang="en-US" sz="2400" dirty="0"/>
              <a:t> to implement XOR </a:t>
            </a:r>
          </a:p>
          <a:p>
            <a:r>
              <a:rPr lang="en-US" sz="2400" dirty="0"/>
              <a:t>using a single </a:t>
            </a:r>
            <a:r>
              <a:rPr lang="en-US" sz="2400" dirty="0">
                <a:solidFill>
                  <a:srgbClr val="C00000"/>
                </a:solidFill>
              </a:rPr>
              <a:t>layer of </a:t>
            </a:r>
            <a:r>
              <a:rPr lang="en-US" sz="2400" dirty="0" err="1"/>
              <a:t>perceptrons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833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36" y="4562475"/>
            <a:ext cx="3568145" cy="21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72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Boolean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23C1B1-0683-391A-F726-E8BF4B0F2C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8840059"/>
                  </p:ext>
                </p:extLst>
              </p:nvPr>
            </p:nvGraphicFramePr>
            <p:xfrm>
              <a:off x="1108023" y="4638675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23C1B1-0683-391A-F726-E8BF4B0F2C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8840059"/>
                  </p:ext>
                </p:extLst>
              </p:nvPr>
            </p:nvGraphicFramePr>
            <p:xfrm>
              <a:off x="1108023" y="4638675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10345" r="-360000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6154" t="-10345" r="-204615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366" t="-10345" r="-1527" b="-4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3951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61" y="29594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08483" y="41143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83" y="4114362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08483" y="51146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83" y="5114660"/>
                <a:ext cx="591207" cy="579383"/>
              </a:xfrm>
              <a:prstGeom prst="ellipse">
                <a:avLst/>
              </a:prstGeom>
              <a:blipFill rotWithShape="0">
                <a:blip r:embed="rId5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336204" y="3909416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204" y="3909416"/>
                <a:ext cx="1385666" cy="958364"/>
              </a:xfrm>
              <a:prstGeom prst="roundRect">
                <a:avLst/>
              </a:prstGeom>
              <a:blipFill rotWithShape="0">
                <a:blip r:embed="rId6"/>
                <a:stretch>
                  <a:fillRect l="-4386" r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66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</a:t>
                </a:r>
              </a:p>
              <a:p>
                <a:endParaRPr lang="en-US" sz="1200" dirty="0"/>
              </a:p>
              <a:p>
                <a:r>
                  <a:rPr lang="en-US" dirty="0"/>
                  <a:t>If the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/>
                    </a:solidFill>
                  </a:rPr>
                  <a:t>(Assume data is linearly separable)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sz="1200" dirty="0">
                  <a:solidFill>
                    <a:srgbClr val="C00000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If the data is not linearly separable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Soft-margin SVM</a:t>
                </a:r>
              </a:p>
              <a:p>
                <a:pPr lvl="1"/>
                <a:r>
                  <a:rPr lang="en-US" dirty="0"/>
                  <a:t>Nonlinear transformation – </a:t>
                </a:r>
                <a:r>
                  <a:rPr lang="en-US" dirty="0">
                    <a:solidFill>
                      <a:srgbClr val="C00000"/>
                    </a:solidFill>
                  </a:rPr>
                  <a:t>Dual Formulation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Kernel Tricks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>
                <a:blip r:embed="rId2"/>
                <a:stretch>
                  <a:fillRect l="-1044" t="-1961" b="-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854012" y="3630971"/>
                <a:ext cx="5146395" cy="11707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012" y="3630971"/>
                <a:ext cx="5146395" cy="1170729"/>
              </a:xfrm>
              <a:prstGeom prst="roundRect">
                <a:avLst/>
              </a:prstGeom>
              <a:blipFill rotWithShape="0">
                <a:blip r:embed="rId3"/>
                <a:stretch>
                  <a:fillRect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485306" y="3298597"/>
            <a:ext cx="2580387" cy="2152463"/>
            <a:chOff x="7493003" y="3369721"/>
            <a:chExt cx="3037967" cy="253415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7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861" y="28578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blipFill rotWithShape="0">
                <a:blip r:embed="rId5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387" y="2778249"/>
            <a:ext cx="6532648" cy="3022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blipFill rotWithShape="0">
                <a:blip r:embed="rId9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19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 (MLP)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61" y="28578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blipFill rotWithShape="0">
                <a:blip r:embed="rId3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387" y="2778249"/>
            <a:ext cx="6532648" cy="3022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blipFill rotWithShape="0">
                <a:blip r:embed="rId8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424387" y="1988002"/>
            <a:ext cx="152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Input 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6666" y="1988002"/>
            <a:ext cx="2071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Hidden layer(s)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65595" y="1988333"/>
            <a:ext cx="1757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5094" y="6221310"/>
            <a:ext cx="2982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Feed-forward network</a:t>
            </a:r>
          </a:p>
        </p:txBody>
      </p:sp>
    </p:spTree>
    <p:extLst>
      <p:ext uri="{BB962C8B-B14F-4D97-AF65-F5344CB8AC3E}">
        <p14:creationId xmlns:p14="http://schemas.microsoft.com/office/powerpoint/2010/main" val="165120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Multi-Layer Perceptron (MLP)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31446" cy="4351338"/>
              </a:xfrm>
            </p:spPr>
            <p:txBody>
              <a:bodyPr/>
              <a:lstStyle/>
              <a:p>
                <a:r>
                  <a:rPr lang="en-US" dirty="0"/>
                  <a:t>We now know that we can implement XOR by introducing the hidden layer in MLP. But generally how powerful is MLP?</a:t>
                </a:r>
              </a:p>
              <a:p>
                <a:endParaRPr lang="en-US" dirty="0"/>
              </a:p>
              <a:p>
                <a:r>
                  <a:rPr lang="en-US" dirty="0"/>
                  <a:t>Universal approximation theorem</a:t>
                </a:r>
              </a:p>
              <a:p>
                <a:pPr lvl="1"/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Single-hidden-layer MLP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31446" cy="4351338"/>
              </a:xfrm>
              <a:blipFill>
                <a:blip r:embed="rId3"/>
                <a:stretch>
                  <a:fillRect l="-1026" t="-2326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7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en-US" dirty="0"/>
              <a:t>Informal Intuitions of </a:t>
            </a:r>
            <a:r>
              <a:rPr lang="en-US"/>
              <a:t>Universal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continuous separator can be ”decomposed” into linear separators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" y="2496185"/>
            <a:ext cx="2792121" cy="3238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2496185"/>
            <a:ext cx="2925080" cy="3276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830" y="2470813"/>
            <a:ext cx="2991558" cy="34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MLP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network structure, how to learn the “weights” (i.e., the weight vectors of every Perceptron)?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Computationally challenging due to the ”sign”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  <a:blipFill rotWithShape="0">
                <a:blip r:embed="rId3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1" y="2857878"/>
            <a:ext cx="3576237" cy="2642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blipFill rotWithShape="0">
                <a:blip r:embed="rId5"/>
                <a:stretch>
                  <a:fillRect l="-8046" r="-9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blipFill rotWithShape="0">
                <a:blip r:embed="rId6"/>
                <a:stretch>
                  <a:fillRect l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387" y="2778249"/>
            <a:ext cx="5866173" cy="271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364" y="5715109"/>
            <a:ext cx="486866" cy="5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68296" y="2819211"/>
                <a:ext cx="4689791" cy="87615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68296" y="2819211"/>
                <a:ext cx="4689791" cy="876151"/>
              </a:xfrm>
              <a:blipFill>
                <a:blip r:embed="rId2"/>
                <a:stretch>
                  <a:fillRect l="-1622" t="-18571" r="-541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76"/>
            <a:ext cx="5985191" cy="33000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4211012"/>
            <a:ext cx="944880" cy="1143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softened version of multi-layer Perceptron (MLP)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64551" y="6920611"/>
            <a:ext cx="11917680" cy="4104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Next lecture: formally introduce neural networks and how to learn it from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F5D0B-BC08-D866-E265-B59B6631A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319" y="3705606"/>
            <a:ext cx="3141312" cy="185837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CA40A5-3606-D96F-2932-AF73C96331BD}"/>
              </a:ext>
            </a:extLst>
          </p:cNvPr>
          <p:cNvSpPr txBox="1">
            <a:spLocks/>
          </p:cNvSpPr>
          <p:nvPr/>
        </p:nvSpPr>
        <p:spPr>
          <a:xfrm>
            <a:off x="1156546" y="6302301"/>
            <a:ext cx="8546254" cy="660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/>
              <a:t>We mostly focus on </a:t>
            </a:r>
            <a:r>
              <a:rPr lang="en-US">
                <a:solidFill>
                  <a:srgbClr val="C00000"/>
                </a:solidFill>
              </a:rPr>
              <a:t>feed-forward</a:t>
            </a:r>
            <a:r>
              <a:rPr lang="en-US"/>
              <a:t> network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/>
              <a:lstStyle/>
              <a:p>
                <a:r>
                  <a:rPr lang="en-US" dirty="0"/>
                  <a:t>Think about a single neuron (</a:t>
                </a:r>
                <a:r>
                  <a:rPr lang="en-US" dirty="0">
                    <a:solidFill>
                      <a:schemeClr val="accent1"/>
                    </a:solidFill>
                  </a:rPr>
                  <a:t>linear model)</a:t>
                </a:r>
                <a:endParaRPr lang="en-US" dirty="0"/>
              </a:p>
              <a:p>
                <a:pPr lvl="1"/>
                <a:r>
                  <a:rPr lang="en-US" dirty="0"/>
                  <a:t>Compute the linear signal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s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Transform it to what we need in the output (sign, linear, or sigmoid)</a:t>
                </a:r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In Neural networks, outputs of some nodes are inputs of some others</a:t>
                </a:r>
              </a:p>
              <a:p>
                <a:pPr lvl="1"/>
                <a:r>
                  <a:rPr lang="en-US" dirty="0"/>
                  <a:t>Activation function decides how to do this transformation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3"/>
                <a:stretch>
                  <a:fillRect l="-1086" t="-207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992" y="186313"/>
            <a:ext cx="3132945" cy="1902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67810A-F015-0840-B140-7755ED13B2A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6635" y="3183873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∈[0,1]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/>
                          </a:b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67810A-F015-0840-B140-7755ED13B2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9129853"/>
                  </p:ext>
                </p:extLst>
              </p:nvPr>
            </p:nvGraphicFramePr>
            <p:xfrm>
              <a:off x="1606635" y="3183873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111111" r="-164550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111111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205405" r="-164550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205405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313889" r="-164550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313889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66CAD2-5E25-CB44-BAE3-D26F2E0D94E7}"/>
              </a:ext>
            </a:extLst>
          </p:cNvPr>
          <p:cNvCxnSpPr>
            <a:cxnSpLocks/>
          </p:cNvCxnSpPr>
          <p:nvPr/>
        </p:nvCxnSpPr>
        <p:spPr>
          <a:xfrm>
            <a:off x="10201275" y="4845863"/>
            <a:ext cx="348906" cy="3018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DF2AF-8D41-CC44-A9D4-0416204767AA}"/>
                  </a:ext>
                </a:extLst>
              </p:cNvPr>
              <p:cNvSpPr txBox="1"/>
              <p:nvPr/>
            </p:nvSpPr>
            <p:spPr>
              <a:xfrm>
                <a:off x="10550181" y="4980799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DF2AF-8D41-CC44-A9D4-041620476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181" y="4980799"/>
                <a:ext cx="1603836" cy="630173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95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573396" cy="4849495"/>
          </a:xfrm>
        </p:spPr>
        <p:txBody>
          <a:bodyPr>
            <a:noAutofit/>
          </a:bodyPr>
          <a:lstStyle/>
          <a:p>
            <a:r>
              <a:rPr lang="en-US" sz="2400" dirty="0"/>
              <a:t>Activation functions in Neural Networks</a:t>
            </a:r>
          </a:p>
          <a:p>
            <a:pPr lvl="1"/>
            <a:r>
              <a:rPr lang="en-US" dirty="0"/>
              <a:t>sign function: </a:t>
            </a:r>
          </a:p>
          <a:p>
            <a:pPr lvl="2"/>
            <a:r>
              <a:rPr lang="en-US" sz="2400" dirty="0"/>
              <a:t>hard to optimize</a:t>
            </a:r>
          </a:p>
          <a:p>
            <a:pPr lvl="1"/>
            <a:r>
              <a:rPr lang="en-US" dirty="0"/>
              <a:t>linear function:</a:t>
            </a:r>
          </a:p>
          <a:p>
            <a:pPr lvl="2"/>
            <a:r>
              <a:rPr lang="en-US" sz="2400" dirty="0"/>
              <a:t>the entire neural network is linear</a:t>
            </a:r>
          </a:p>
          <a:p>
            <a:pPr lvl="1"/>
            <a:r>
              <a:rPr lang="en-US" dirty="0"/>
              <a:t>One potential option: having a “softened” version of sign function</a:t>
            </a:r>
            <a:br>
              <a:rPr lang="en-US" dirty="0"/>
            </a:br>
            <a:endParaRPr lang="en-US" sz="2400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212764" y="1343803"/>
            <a:ext cx="3708186" cy="2027346"/>
            <a:chOff x="1729623" y="2423161"/>
            <a:chExt cx="3817737" cy="231887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623" y="2423161"/>
              <a:ext cx="3817737" cy="23188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/>
                <p:cNvSpPr/>
                <p:nvPr/>
              </p:nvSpPr>
              <p:spPr>
                <a:xfrm>
                  <a:off x="3590098" y="3333545"/>
                  <a:ext cx="505197" cy="4662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0098" y="3333545"/>
                  <a:ext cx="505197" cy="466295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398498A-941C-EA47-8904-9E1B1D82758D}"/>
              </a:ext>
            </a:extLst>
          </p:cNvPr>
          <p:cNvGrpSpPr/>
          <p:nvPr/>
        </p:nvGrpSpPr>
        <p:grpSpPr>
          <a:xfrm>
            <a:off x="1952790" y="4434569"/>
            <a:ext cx="3218818" cy="2240550"/>
            <a:chOff x="2942139" y="4479784"/>
            <a:chExt cx="7568413" cy="526821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2139" y="4479784"/>
              <a:ext cx="7568413" cy="526821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5738CD-9EFD-5040-88C6-F823ADF3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3765" y="5897291"/>
              <a:ext cx="1095323" cy="10018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3EFA36-A1ED-BB40-A177-624E28360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77735" y="5974376"/>
              <a:ext cx="212099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541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Activation functions in Neural Networks</a:t>
                </a:r>
              </a:p>
              <a:p>
                <a:pPr lvl="1"/>
                <a:r>
                  <a:rPr lang="en-US" dirty="0"/>
                  <a:t>sign function: hard to optimize</a:t>
                </a:r>
              </a:p>
              <a:p>
                <a:pPr lvl="1"/>
                <a:r>
                  <a:rPr lang="en-US" dirty="0"/>
                  <a:t>linear function: the entire neural network is linear</a:t>
                </a:r>
              </a:p>
              <a:p>
                <a:pPr lvl="1"/>
                <a:r>
                  <a:rPr lang="en-US" dirty="0" err="1"/>
                  <a:t>tanh</a:t>
                </a:r>
                <a:r>
                  <a:rPr lang="en-US" dirty="0"/>
                  <a:t>: a softened version of sign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Examine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  <a:blipFill>
                <a:blip r:embed="rId3"/>
                <a:stretch>
                  <a:fillRect l="-1024" t="-1567" b="-66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183" y="4392778"/>
            <a:ext cx="3153861" cy="219533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4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There are other activation functions with different benefits. However, it doesn’t impact our discussions, and we’ll focus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⁡()</m:t>
                    </m:r>
                  </m:oMath>
                </a14:m>
                <a:r>
                  <a:rPr lang="en-US" sz="2400" dirty="0"/>
                  <a:t> as the activation function</a:t>
                </a:r>
              </a:p>
              <a:p>
                <a:r>
                  <a:rPr lang="en-US" sz="2400" dirty="0"/>
                  <a:t>A few more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  <a:blipFill>
                <a:blip r:embed="rId3"/>
                <a:stretch>
                  <a:fillRect l="-703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3857" y="6497744"/>
            <a:ext cx="8729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https://towardsdatascience.com/activation-functions-neural-networks-1cbd9f8d91d6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77" y="3024272"/>
            <a:ext cx="8567514" cy="34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some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751" y="2447837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815507"/>
                <a:ext cx="913878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indicates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with respect to the separator and the margin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815507"/>
                <a:ext cx="9138784" cy="1938992"/>
              </a:xfrm>
              <a:prstGeom prst="rect">
                <a:avLst/>
              </a:prstGeom>
              <a:blipFill>
                <a:blip r:embed="rId4"/>
                <a:stretch>
                  <a:fillRect l="-971" t="-2614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609906" y="3138531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906" y="3138531"/>
                <a:ext cx="5892244" cy="1570204"/>
              </a:xfrm>
              <a:prstGeom prst="roundRect">
                <a:avLst/>
              </a:prstGeom>
              <a:blipFill>
                <a:blip r:embed="rId5"/>
                <a:stretch>
                  <a:fillRect t="-24603"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49" y="1692805"/>
            <a:ext cx="10987617" cy="2852737"/>
          </a:xfrm>
        </p:spPr>
        <p:txBody>
          <a:bodyPr/>
          <a:lstStyle/>
          <a:p>
            <a:pPr algn="ctr"/>
            <a:r>
              <a:rPr lang="en-US" dirty="0"/>
              <a:t>Notations of Neural Networks (NN)</a:t>
            </a:r>
          </a:p>
        </p:txBody>
      </p:sp>
    </p:spTree>
    <p:extLst>
      <p:ext uri="{BB962C8B-B14F-4D97-AF65-F5344CB8AC3E}">
        <p14:creationId xmlns:p14="http://schemas.microsoft.com/office/powerpoint/2010/main" val="2502691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 of Neural Networks (NN)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Layers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Layer 0: input layer</a:t>
                </a:r>
              </a:p>
              <a:p>
                <a:pPr lvl="1"/>
                <a:r>
                  <a:rPr lang="en-US" dirty="0"/>
                  <a:t>Layer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: hidden layers</a:t>
                </a:r>
              </a:p>
              <a:p>
                <a:pPr lvl="1"/>
                <a:r>
                  <a:rPr lang="en-US" dirty="0"/>
                  <a:t>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: output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# nodes (excluding 1s) in the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is the input feature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node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290542" y="2624666"/>
            <a:ext cx="5901458" cy="3169713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1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hypothesis in linear model is specified by the weights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Similarly, a hypothesis in NN is characterized by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1≤ℓ≤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</a:t>
                </a:r>
                <a:r>
                  <a:rPr lang="en-US" dirty="0"/>
                  <a:t>layers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</a:t>
                </a:r>
                <a:r>
                  <a:rPr lang="en-US" dirty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outputs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  <a:blipFill>
                <a:blip r:embed="rId3"/>
                <a:stretch>
                  <a:fillRect l="-101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562600" y="3034225"/>
            <a:ext cx="5653981" cy="3036791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2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483" y="3709045"/>
            <a:ext cx="5234517" cy="314895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03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300" dirty="0"/>
          </a:p>
          <a:p>
            <a:r>
              <a:rPr lang="en-US" dirty="0"/>
              <a:t>Key messages:</a:t>
            </a:r>
          </a:p>
          <a:p>
            <a:pPr lvl="1"/>
            <a:r>
              <a:rPr lang="en-US" dirty="0"/>
              <a:t>Both can be efficiently solved using QP solver</a:t>
            </a:r>
          </a:p>
          <a:p>
            <a:pPr lvl="1"/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6413" y="3800319"/>
                <a:ext cx="591894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3" y="3800319"/>
                <a:ext cx="5918944" cy="1399380"/>
              </a:xfrm>
              <a:prstGeom prst="roundRect">
                <a:avLst/>
              </a:prstGeom>
              <a:blipFill>
                <a:blip r:embed="rId2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6413" y="2205853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3" y="2205853"/>
                <a:ext cx="4396312" cy="1117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220855" y="4749976"/>
                <a:ext cx="489639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55" y="4749976"/>
                <a:ext cx="4896392" cy="1618938"/>
              </a:xfrm>
              <a:prstGeom prst="roundRect">
                <a:avLst/>
              </a:prstGeom>
              <a:blipFill>
                <a:blip r:embed="rId4"/>
                <a:stretch>
                  <a:fillRect l="-258" t="-1538" b="-2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B7ABDB1-8E44-5B4A-A4D3-9761649FCF88}"/>
                  </a:ext>
                </a:extLst>
              </p:cNvPr>
              <p:cNvSpPr/>
              <p:nvPr/>
            </p:nvSpPr>
            <p:spPr>
              <a:xfrm>
                <a:off x="7178185" y="2050434"/>
                <a:ext cx="4939062" cy="2546037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9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6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1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9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1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B7ABDB1-8E44-5B4A-A4D3-9761649FC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85" y="2050434"/>
                <a:ext cx="4939062" cy="2546037"/>
              </a:xfrm>
              <a:prstGeom prst="roundRect">
                <a:avLst>
                  <a:gd name="adj" fmla="val 8814"/>
                </a:avLst>
              </a:prstGeom>
              <a:blipFill>
                <a:blip r:embed="rId5"/>
                <a:stretch>
                  <a:fillRect t="-493" b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9F90-C49D-0149-B18F-AE1930EA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 point of view</a:t>
                </a:r>
              </a:p>
              <a:p>
                <a:pPr lvl="1"/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Dual point of view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</a:p>
              <a:p>
                <a:pPr lvl="1"/>
                <a:r>
                  <a:rPr lang="en-US" dirty="0"/>
                  <a:t>The optimal separator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2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be defined by “support vectors”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  <a:blipFill>
                <a:blip r:embed="rId2"/>
                <a:stretch>
                  <a:fillRect l="-965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3FE803-E03B-FB4E-9120-C7758469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352" y="3981942"/>
            <a:ext cx="2377481" cy="23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3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7702F-EEA1-A3EB-9B3C-DC9CA2935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Kernel Tricks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EF85E1-2D9A-7A14-4786-BC3B0276A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400082" cy="4351338"/>
              </a:xfrm>
            </p:spPr>
            <p:txBody>
              <a:bodyPr/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higher dimensional spaces without really worrying about the computational overhead.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EF85E1-2D9A-7A14-4786-BC3B0276A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400082" cy="4351338"/>
              </a:xfrm>
              <a:blipFill>
                <a:blip r:embed="rId2"/>
                <a:stretch>
                  <a:fillRect l="-1215" t="-3488" r="-1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C067536-C350-A864-FF9F-F2EB70384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057" y="1825625"/>
            <a:ext cx="2110144" cy="211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7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54707</TotalTime>
  <Words>3380</Words>
  <Application>Microsoft Macintosh PowerPoint</Application>
  <PresentationFormat>Widescreen</PresentationFormat>
  <Paragraphs>657</Paragraphs>
  <Slides>54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 </vt:lpstr>
      <vt:lpstr>Recap</vt:lpstr>
      <vt:lpstr>Support Vector Machines</vt:lpstr>
      <vt:lpstr>Soft-Margin SVM</vt:lpstr>
      <vt:lpstr>Primal-Dual Formulations of Hard-Margin SVM</vt:lpstr>
      <vt:lpstr>Support Vectors</vt:lpstr>
      <vt:lpstr>Nonlinear Transform and Kernel Tricks</vt:lpstr>
      <vt:lpstr>Kernel Trick: Utilize Dual and Kernel Functions</vt:lpstr>
      <vt:lpstr>Recover (w ⃗^∗,b^∗) from α ⃗^∗ with Kernel Tricks</vt:lpstr>
      <vt:lpstr>Today’s Lecture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  <vt:lpstr>Summary of What We Talked About So Far</vt:lpstr>
      <vt:lpstr>Kernel Version of Soft-Margin SVM</vt:lpstr>
      <vt:lpstr>Interpretation of Support Vectors</vt:lpstr>
      <vt:lpstr>Another Look at Primal vs. Dual SVM</vt:lpstr>
      <vt:lpstr>Kernel SVM and Radial Basis Functions</vt:lpstr>
      <vt:lpstr>Neural Networks</vt:lpstr>
      <vt:lpstr>Perceptron</vt:lpstr>
      <vt:lpstr>Perceptron</vt:lpstr>
      <vt:lpstr>The First Perceptron Machine</vt:lpstr>
      <vt:lpstr>Implement Logic Gates with Perceptron</vt:lpstr>
      <vt:lpstr>Implement Logic Gates with Perceptron</vt:lpstr>
      <vt:lpstr>Implement Logic Gates with Perceptron</vt:lpstr>
      <vt:lpstr>Implement Logic Gates with Perceptron</vt:lpstr>
      <vt:lpstr>Practice: How to Implement OR and XOR?</vt:lpstr>
      <vt:lpstr>Implement Logic Gates with Perceptron</vt:lpstr>
      <vt:lpstr>Implement Logic Gates with Perceptron</vt:lpstr>
      <vt:lpstr>Implement Logic Gates with Perceptron</vt:lpstr>
      <vt:lpstr>Implement Logic Gates with Perceptron</vt:lpstr>
      <vt:lpstr>Multi-Layer Perceptron</vt:lpstr>
      <vt:lpstr>Representing Boolean Operations</vt:lpstr>
      <vt:lpstr>Implementing XOR</vt:lpstr>
      <vt:lpstr>Implementing XOR</vt:lpstr>
      <vt:lpstr>Multi-Layer Perceptron (MLP)</vt:lpstr>
      <vt:lpstr>The Power of Multi-Layer Perceptron (MLP)</vt:lpstr>
      <vt:lpstr>Informal Intuitions of Universal Approximation</vt:lpstr>
      <vt:lpstr>How to Learn MLP From Data?</vt:lpstr>
      <vt:lpstr>Neural Networks</vt:lpstr>
      <vt:lpstr>Activation Function </vt:lpstr>
      <vt:lpstr>Activation Function </vt:lpstr>
      <vt:lpstr>Activation Function </vt:lpstr>
      <vt:lpstr>Activation Function </vt:lpstr>
      <vt:lpstr>Notations of Neural Networks (NN)</vt:lpstr>
      <vt:lpstr>Notations of Neural Networks (NN)</vt:lpstr>
      <vt:lpstr>Notations of Neural Networks (NN)</vt:lpstr>
      <vt:lpstr>Notations of Neural Networks (NN)</vt:lpstr>
      <vt:lpstr>Notations of Neural Networks (NN)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4688</cp:revision>
  <cp:lastPrinted>2020-04-09T16:19:58Z</cp:lastPrinted>
  <dcterms:created xsi:type="dcterms:W3CDTF">2017-08-24T15:35:37Z</dcterms:created>
  <dcterms:modified xsi:type="dcterms:W3CDTF">2022-11-15T19:51:51Z</dcterms:modified>
</cp:coreProperties>
</file>